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00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46936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51346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6063729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95407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67416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30373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3255913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13862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35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599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31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67413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626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758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70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206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93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339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066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092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27004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5438665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90114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69910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5975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3270805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5578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5/22/2025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836692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79796"/>
            <a:ext cx="7415927" cy="2314575"/>
          </a:xfrm>
          <a:prstGeom prst="rect">
            <a:avLst/>
          </a:prstGeom>
          <a:noFill/>
          <a:ln/>
        </p:spPr>
        <p:txBody>
          <a:bodyPr wrap="squar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Inter Bold" pitchFamily="34" charset="-122"/>
                <a:cs typeface="Times New Roman" panose="02020603050405020304" pitchFamily="18" charset="0"/>
              </a:rPr>
              <a:t>Mastering Exploratory Data Analysis (EDA) in Python</a:t>
            </a:r>
            <a:endParaRPr lang="en-US" sz="4850" dirty="0">
              <a:latin typeface="Times New Roman" panose="02020603050405020304" pitchFamily="18" charset="0"/>
              <a:cs typeface="Times New Roman" panose="02020603050405020304" pitchFamily="18" charset="0"/>
            </a:endParaRPr>
          </a:p>
        </p:txBody>
      </p:sp>
      <p:sp>
        <p:nvSpPr>
          <p:cNvPr id="4" name="Text 1"/>
          <p:cNvSpPr/>
          <p:nvPr/>
        </p:nvSpPr>
        <p:spPr>
          <a:xfrm>
            <a:off x="6350437" y="4864656"/>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Explore techniques and best practices to uncover insights from data effectively. Learn how to visualize, clean, and interpret data using Python libraries for better decision making.</a:t>
            </a:r>
            <a:endParaRPr lang="en-US" sz="19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591B9E83-34F5-5F23-7CE9-2D3C58F9BD02}"/>
              </a:ext>
            </a:extLst>
          </p:cNvPr>
          <p:cNvSpPr/>
          <p:nvPr/>
        </p:nvSpPr>
        <p:spPr>
          <a:xfrm>
            <a:off x="12504717" y="7528956"/>
            <a:ext cx="2268187" cy="700644"/>
          </a:xfrm>
          <a:prstGeom prst="ellipse">
            <a:avLst/>
          </a:prstGeom>
          <a:solidFill>
            <a:schemeClr val="tx1"/>
          </a:solidFill>
          <a:ln>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Awais Manzoor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864037" y="3051691"/>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Inter Bold" pitchFamily="34" charset="0"/>
                <a:ea typeface="Inter Bold" pitchFamily="34" charset="-122"/>
                <a:cs typeface="Inter Bold" pitchFamily="34" charset="-120"/>
              </a:rPr>
              <a:t>Final Takeaway</a:t>
            </a:r>
            <a:endParaRPr lang="en-US" sz="2400" dirty="0"/>
          </a:p>
        </p:txBody>
      </p:sp>
      <p:sp>
        <p:nvSpPr>
          <p:cNvPr id="5" name="Text 2"/>
          <p:cNvSpPr/>
          <p:nvPr/>
        </p:nvSpPr>
        <p:spPr>
          <a:xfrm>
            <a:off x="864037" y="3715107"/>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EDA is not a one-time step. It’s a habit. Always begin by understanding your data. It will save time, deepen insight, and improve results.</a:t>
            </a:r>
            <a:endParaRPr lang="en-US" sz="1900" dirty="0">
              <a:latin typeface="Times New Roman" panose="02020603050405020304" pitchFamily="18" charset="0"/>
              <a:cs typeface="Times New Roman" panose="02020603050405020304" pitchFamily="18" charset="0"/>
            </a:endParaRPr>
          </a:p>
        </p:txBody>
      </p:sp>
      <p:sp>
        <p:nvSpPr>
          <p:cNvPr id="6" name="Text 3"/>
          <p:cNvSpPr/>
          <p:nvPr/>
        </p:nvSpPr>
        <p:spPr>
          <a:xfrm>
            <a:off x="864037" y="478286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By Awais Manzoor</a:t>
            </a:r>
            <a:endParaRPr lang="en-US" sz="1900" dirty="0"/>
          </a:p>
        </p:txBody>
      </p:sp>
      <p:pic>
        <p:nvPicPr>
          <p:cNvPr id="7" name="Picture 6">
            <a:extLst>
              <a:ext uri="{FF2B5EF4-FFF2-40B4-BE49-F238E27FC236}">
                <a16:creationId xmlns:a16="http://schemas.microsoft.com/office/drawing/2014/main" id="{4362B08D-F5CC-1A5F-DF69-38320CB91F81}"/>
              </a:ext>
            </a:extLst>
          </p:cNvPr>
          <p:cNvPicPr>
            <a:picLocks noChangeAspect="1"/>
          </p:cNvPicPr>
          <p:nvPr/>
        </p:nvPicPr>
        <p:blipFill>
          <a:blip r:embed="rId4"/>
          <a:stretch>
            <a:fillRect/>
          </a:stretch>
        </p:blipFill>
        <p:spPr>
          <a:xfrm>
            <a:off x="12350298" y="7507019"/>
            <a:ext cx="2280102" cy="7132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a:p>
        </p:txBody>
      </p:sp>
      <p:sp>
        <p:nvSpPr>
          <p:cNvPr id="4" name="Text 1"/>
          <p:cNvSpPr/>
          <p:nvPr/>
        </p:nvSpPr>
        <p:spPr>
          <a:xfrm>
            <a:off x="864037" y="3729038"/>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Thank </a:t>
            </a:r>
            <a:r>
              <a:rPr lang="en-US" sz="4850" b="1" dirty="0">
                <a:solidFill>
                  <a:srgbClr val="000000"/>
                </a:solidFill>
                <a:latin typeface="Times New Roman" panose="02020603050405020304" pitchFamily="18" charset="0"/>
                <a:ea typeface="Inter Bold" pitchFamily="34" charset="-122"/>
                <a:cs typeface="Times New Roman" panose="02020603050405020304" pitchFamily="18" charset="0"/>
              </a:rPr>
              <a:t>you</a:t>
            </a:r>
            <a:r>
              <a:rPr lang="en-US" sz="4850" b="1" dirty="0">
                <a:solidFill>
                  <a:srgbClr val="000000"/>
                </a:solidFill>
                <a:latin typeface="Inter Bold" pitchFamily="34" charset="0"/>
                <a:ea typeface="Inter Bold" pitchFamily="34" charset="-122"/>
                <a:cs typeface="Inter Bold" pitchFamily="34" charset="-120"/>
              </a:rPr>
              <a:t>!</a:t>
            </a:r>
            <a:endParaRPr lang="en-US" sz="4850" dirty="0"/>
          </a:p>
        </p:txBody>
      </p:sp>
      <p:pic>
        <p:nvPicPr>
          <p:cNvPr id="5" name="Picture 4">
            <a:extLst>
              <a:ext uri="{FF2B5EF4-FFF2-40B4-BE49-F238E27FC236}">
                <a16:creationId xmlns:a16="http://schemas.microsoft.com/office/drawing/2014/main" id="{0F4655F5-CB52-B632-4590-AED5734A06C2}"/>
              </a:ext>
            </a:extLst>
          </p:cNvPr>
          <p:cNvPicPr>
            <a:picLocks noChangeAspect="1"/>
          </p:cNvPicPr>
          <p:nvPr/>
        </p:nvPicPr>
        <p:blipFill>
          <a:blip r:embed="rId4"/>
          <a:stretch>
            <a:fillRect/>
          </a:stretch>
        </p:blipFill>
        <p:spPr>
          <a:xfrm>
            <a:off x="12350298" y="7403878"/>
            <a:ext cx="2280102" cy="7132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864037" y="2314099"/>
            <a:ext cx="12702064" cy="617101"/>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Times New Roman" panose="02020603050405020304" pitchFamily="18" charset="0"/>
                <a:ea typeface="Inter Bold" pitchFamily="34" charset="-122"/>
                <a:cs typeface="Times New Roman" panose="02020603050405020304" pitchFamily="18" charset="0"/>
              </a:rPr>
              <a:t>Mastering Exploratory Data Analysis (EDA) in Python</a:t>
            </a:r>
            <a:endParaRPr lang="en-US" sz="3850" dirty="0">
              <a:latin typeface="Times New Roman" panose="02020603050405020304" pitchFamily="18" charset="0"/>
              <a:cs typeface="Times New Roman" panose="02020603050405020304" pitchFamily="18" charset="0"/>
            </a:endParaRPr>
          </a:p>
        </p:txBody>
      </p:sp>
      <p:sp>
        <p:nvSpPr>
          <p:cNvPr id="5" name="Text 2"/>
          <p:cNvSpPr/>
          <p:nvPr/>
        </p:nvSpPr>
        <p:spPr>
          <a:xfrm>
            <a:off x="864037" y="3208853"/>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Getting Started with Exploratory Data Analysis (EDA) in Python</a:t>
            </a:r>
            <a:endParaRPr lang="en-US" sz="1900" dirty="0">
              <a:latin typeface="Times New Roman" panose="02020603050405020304" pitchFamily="18" charset="0"/>
              <a:cs typeface="Times New Roman" panose="02020603050405020304" pitchFamily="18" charset="0"/>
            </a:endParaRPr>
          </a:p>
        </p:txBody>
      </p:sp>
      <p:sp>
        <p:nvSpPr>
          <p:cNvPr id="6" name="Text 3"/>
          <p:cNvSpPr/>
          <p:nvPr/>
        </p:nvSpPr>
        <p:spPr>
          <a:xfrm>
            <a:off x="864037" y="3974187"/>
            <a:ext cx="5275540" cy="385763"/>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Times New Roman" panose="02020603050405020304" pitchFamily="18" charset="0"/>
                <a:ea typeface="Inter Bold" pitchFamily="34" charset="-122"/>
                <a:cs typeface="Times New Roman" panose="02020603050405020304" pitchFamily="18" charset="0"/>
              </a:rPr>
              <a:t>What is Exploratory Data Analysis?</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864037" y="4730234"/>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EDA is the process of reviewing and understanding your dataset before applying statistical models or machine learning algorithms. It involves examining the data structure, summarizing key statistics, and visualizing various aspects of the data to uncover insights, detect anomalies, and prepare for further analysis.</a:t>
            </a:r>
            <a:endParaRPr lang="en-US" sz="19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85BA497-39B1-6B3F-6126-87E5891554EB}"/>
              </a:ext>
            </a:extLst>
          </p:cNvPr>
          <p:cNvPicPr>
            <a:picLocks noChangeAspect="1"/>
          </p:cNvPicPr>
          <p:nvPr/>
        </p:nvPicPr>
        <p:blipFill>
          <a:blip r:embed="rId4"/>
          <a:stretch>
            <a:fillRect/>
          </a:stretch>
        </p:blipFill>
        <p:spPr>
          <a:xfrm>
            <a:off x="12374049" y="7516306"/>
            <a:ext cx="2280102" cy="7132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864037" y="1195507"/>
            <a:ext cx="4414361" cy="385763"/>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Times New Roman" panose="02020603050405020304" pitchFamily="18" charset="0"/>
                <a:ea typeface="Inter Bold" pitchFamily="34" charset="-122"/>
                <a:cs typeface="Times New Roman" panose="02020603050405020304" pitchFamily="18" charset="0"/>
              </a:rPr>
              <a:t>Key Steps in the EDA Process</a:t>
            </a:r>
            <a:endParaRPr lang="en-US" sz="24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864037" y="1858923"/>
            <a:ext cx="1234440" cy="2212657"/>
          </a:xfrm>
          <a:prstGeom prst="rect">
            <a:avLst/>
          </a:prstGeom>
        </p:spPr>
      </p:pic>
      <p:sp>
        <p:nvSpPr>
          <p:cNvPr id="6" name="Text 2"/>
          <p:cNvSpPr/>
          <p:nvPr/>
        </p:nvSpPr>
        <p:spPr>
          <a:xfrm>
            <a:off x="2468761" y="2105739"/>
            <a:ext cx="4353758" cy="385763"/>
          </a:xfrm>
          <a:prstGeom prst="rect">
            <a:avLst/>
          </a:prstGeom>
          <a:noFill/>
          <a:ln/>
        </p:spPr>
        <p:txBody>
          <a:bodyPr wrap="none" lIns="0" tIns="0" rIns="0" bIns="0" rtlCol="0" anchor="t"/>
          <a:lstStyle/>
          <a:p>
            <a:pPr marL="0" indent="0" algn="l">
              <a:lnSpc>
                <a:spcPts val="3000"/>
              </a:lnSpc>
              <a:buNone/>
            </a:pPr>
            <a:r>
              <a:rPr lang="en-US" sz="2400" b="1" dirty="0">
                <a:solidFill>
                  <a:srgbClr val="272525"/>
                </a:solidFill>
                <a:latin typeface="Times New Roman" panose="02020603050405020304" pitchFamily="18" charset="0"/>
                <a:ea typeface="Inter Bold" pitchFamily="34" charset="-122"/>
                <a:cs typeface="Times New Roman" panose="02020603050405020304" pitchFamily="18" charset="0"/>
              </a:rPr>
              <a:t>Import and Load the Dataset:</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2468761" y="2639616"/>
            <a:ext cx="11297602"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Use pandas to load your dataset:
import pandas as pd
</a:t>
            </a:r>
            <a:r>
              <a:rPr lang="en-US" sz="1900" b="1" dirty="0">
                <a:solidFill>
                  <a:srgbClr val="272525"/>
                </a:solidFill>
                <a:latin typeface="Times New Roman" panose="02020603050405020304" pitchFamily="18" charset="0"/>
                <a:ea typeface="Inter" pitchFamily="34" charset="-122"/>
                <a:cs typeface="Times New Roman" panose="02020603050405020304" pitchFamily="18" charset="0"/>
              </a:rPr>
              <a:t>df = pd.read_csv("your_data.csv")</a:t>
            </a:r>
            <a:endParaRPr lang="en-US" sz="19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864037" y="4071580"/>
            <a:ext cx="1234440" cy="1481257"/>
          </a:xfrm>
          <a:prstGeom prst="rect">
            <a:avLst/>
          </a:prstGeom>
        </p:spPr>
      </p:pic>
      <p:sp>
        <p:nvSpPr>
          <p:cNvPr id="9" name="Text 4"/>
          <p:cNvSpPr/>
          <p:nvPr/>
        </p:nvSpPr>
        <p:spPr>
          <a:xfrm>
            <a:off x="2468761" y="4318397"/>
            <a:ext cx="4215765" cy="385763"/>
          </a:xfrm>
          <a:prstGeom prst="rect">
            <a:avLst/>
          </a:prstGeom>
          <a:noFill/>
          <a:ln/>
        </p:spPr>
        <p:txBody>
          <a:bodyPr wrap="none" lIns="0" tIns="0" rIns="0" bIns="0" rtlCol="0" anchor="t"/>
          <a:lstStyle/>
          <a:p>
            <a:pPr marL="0" indent="0" algn="l">
              <a:lnSpc>
                <a:spcPts val="3000"/>
              </a:lnSpc>
              <a:buNone/>
            </a:pPr>
            <a:r>
              <a:rPr lang="en-US" sz="2400" b="1" dirty="0">
                <a:solidFill>
                  <a:srgbClr val="272525"/>
                </a:solidFill>
                <a:latin typeface="Times New Roman" panose="02020603050405020304" pitchFamily="18" charset="0"/>
                <a:ea typeface="Inter Bold" pitchFamily="34" charset="-122"/>
                <a:cs typeface="Times New Roman" panose="02020603050405020304" pitchFamily="18" charset="0"/>
              </a:rPr>
              <a:t>Examine the Data Structure:</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2468761" y="4852273"/>
            <a:ext cx="11297602"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df.head(), df.info(), df.describe(), df.shape</a:t>
            </a:r>
            <a:endParaRPr lang="en-US" sz="19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864037" y="5552837"/>
            <a:ext cx="1234440" cy="1481257"/>
          </a:xfrm>
          <a:prstGeom prst="rect">
            <a:avLst/>
          </a:prstGeom>
        </p:spPr>
      </p:pic>
      <p:sp>
        <p:nvSpPr>
          <p:cNvPr id="12" name="Text 6"/>
          <p:cNvSpPr/>
          <p:nvPr/>
        </p:nvSpPr>
        <p:spPr>
          <a:xfrm>
            <a:off x="2468761" y="5799653"/>
            <a:ext cx="4678799" cy="385763"/>
          </a:xfrm>
          <a:prstGeom prst="rect">
            <a:avLst/>
          </a:prstGeom>
          <a:noFill/>
          <a:ln/>
        </p:spPr>
        <p:txBody>
          <a:bodyPr wrap="none" lIns="0" tIns="0" rIns="0" bIns="0" rtlCol="0" anchor="t"/>
          <a:lstStyle/>
          <a:p>
            <a:pPr marL="0" indent="0" algn="l">
              <a:lnSpc>
                <a:spcPts val="3000"/>
              </a:lnSpc>
              <a:buNone/>
            </a:pPr>
            <a:r>
              <a:rPr lang="en-US" sz="2400" b="1" dirty="0">
                <a:solidFill>
                  <a:srgbClr val="272525"/>
                </a:solidFill>
                <a:latin typeface="Times New Roman" panose="02020603050405020304" pitchFamily="18" charset="0"/>
                <a:ea typeface="Inter Bold" pitchFamily="34" charset="-122"/>
                <a:cs typeface="Times New Roman" panose="02020603050405020304" pitchFamily="18" charset="0"/>
              </a:rPr>
              <a:t>Identify Missing or Null Values:</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2468761" y="6333530"/>
            <a:ext cx="11297602"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df.isnull().sum()</a:t>
            </a:r>
            <a:endParaRPr lang="en-US" sz="19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471271A-A8F6-BEEA-48F4-CAF61FCBED22}"/>
              </a:ext>
            </a:extLst>
          </p:cNvPr>
          <p:cNvPicPr>
            <a:picLocks noChangeAspect="1"/>
          </p:cNvPicPr>
          <p:nvPr/>
        </p:nvPicPr>
        <p:blipFill>
          <a:blip r:embed="rId7"/>
          <a:stretch>
            <a:fillRect/>
          </a:stretch>
        </p:blipFill>
        <p:spPr>
          <a:xfrm>
            <a:off x="12350298" y="7526525"/>
            <a:ext cx="2280102" cy="7132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022"/>
          </a:xfrm>
          <a:prstGeom prst="rect">
            <a:avLst/>
          </a:prstGeom>
        </p:spPr>
      </p:pic>
      <p:sp>
        <p:nvSpPr>
          <p:cNvPr id="3" name="Text 0"/>
          <p:cNvSpPr/>
          <p:nvPr/>
        </p:nvSpPr>
        <p:spPr>
          <a:xfrm>
            <a:off x="634960" y="2912388"/>
            <a:ext cx="918186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Times New Roman" panose="02020603050405020304" pitchFamily="18" charset="0"/>
                <a:ea typeface="Inter Bold" pitchFamily="34" charset="-122"/>
                <a:cs typeface="Times New Roman" panose="02020603050405020304" pitchFamily="18" charset="0"/>
              </a:rPr>
              <a:t>Visualize Distributions and Relationships:</a:t>
            </a:r>
            <a:endParaRPr lang="en-US" sz="3550" dirty="0">
              <a:latin typeface="Times New Roman" panose="02020603050405020304" pitchFamily="18" charset="0"/>
              <a:cs typeface="Times New Roman" panose="02020603050405020304" pitchFamily="18" charset="0"/>
            </a:endParaRPr>
          </a:p>
        </p:txBody>
      </p:sp>
      <p:sp>
        <p:nvSpPr>
          <p:cNvPr id="4" name="Text 1"/>
          <p:cNvSpPr/>
          <p:nvPr/>
        </p:nvSpPr>
        <p:spPr>
          <a:xfrm>
            <a:off x="634960" y="3751421"/>
            <a:ext cx="2430780" cy="28348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Times New Roman" panose="02020603050405020304" pitchFamily="18" charset="0"/>
                <a:ea typeface="Inter Bold" pitchFamily="34" charset="-122"/>
                <a:cs typeface="Times New Roman" panose="02020603050405020304" pitchFamily="18" charset="0"/>
              </a:rPr>
              <a:t>Python Code Example</a:t>
            </a:r>
            <a:endParaRPr lang="en-US" sz="1750" dirty="0">
              <a:latin typeface="Times New Roman" panose="02020603050405020304" pitchFamily="18" charset="0"/>
              <a:cs typeface="Times New Roman" panose="02020603050405020304" pitchFamily="18" charset="0"/>
            </a:endParaRPr>
          </a:p>
        </p:txBody>
      </p:sp>
      <p:sp>
        <p:nvSpPr>
          <p:cNvPr id="5" name="Shape 2"/>
          <p:cNvSpPr/>
          <p:nvPr/>
        </p:nvSpPr>
        <p:spPr>
          <a:xfrm>
            <a:off x="634960" y="4306967"/>
            <a:ext cx="13360479" cy="1723311"/>
          </a:xfrm>
          <a:prstGeom prst="roundRect">
            <a:avLst>
              <a:gd name="adj" fmla="val 4422"/>
            </a:avLst>
          </a:prstGeom>
          <a:solidFill>
            <a:srgbClr val="DADBF1"/>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Shape 3"/>
          <p:cNvSpPr/>
          <p:nvPr/>
        </p:nvSpPr>
        <p:spPr>
          <a:xfrm>
            <a:off x="625912" y="4306967"/>
            <a:ext cx="13378577" cy="1723311"/>
          </a:xfrm>
          <a:prstGeom prst="roundRect">
            <a:avLst>
              <a:gd name="adj" fmla="val 1579"/>
            </a:avLst>
          </a:prstGeom>
          <a:solidFill>
            <a:srgbClr val="DADBF1"/>
          </a:solidFill>
          <a:ln/>
        </p:spPr>
        <p:txBody>
          <a:bodyPr/>
          <a:lstStyle/>
          <a:p>
            <a:endParaRPr lang="en-US">
              <a:latin typeface="Times New Roman" panose="02020603050405020304" pitchFamily="18" charset="0"/>
              <a:cs typeface="Times New Roman" panose="02020603050405020304" pitchFamily="18" charset="0"/>
            </a:endParaRPr>
          </a:p>
        </p:txBody>
      </p:sp>
      <p:sp>
        <p:nvSpPr>
          <p:cNvPr id="7" name="Text 4"/>
          <p:cNvSpPr/>
          <p:nvPr/>
        </p:nvSpPr>
        <p:spPr>
          <a:xfrm>
            <a:off x="807244" y="4442936"/>
            <a:ext cx="13015913"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import seaborn as sns</a:t>
            </a:r>
            <a:endParaRPr lang="en-US" sz="1400" dirty="0">
              <a:latin typeface="Times New Roman" panose="02020603050405020304" pitchFamily="18" charset="0"/>
              <a:cs typeface="Times New Roman" panose="02020603050405020304" pitchFamily="18" charset="0"/>
            </a:endParaRPr>
          </a:p>
          <a:p>
            <a:pPr marL="0" indent="0" algn="l">
              <a:lnSpc>
                <a:spcPts val="2250"/>
              </a:lnSpc>
              <a:buNone/>
            </a:pPr>
            <a:r>
              <a:rPr lang="en-US" sz="1400"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import matplotlib.pyplot as plt</a:t>
            </a:r>
            <a:endParaRPr lang="en-US" sz="1400" dirty="0">
              <a:latin typeface="Times New Roman" panose="02020603050405020304" pitchFamily="18" charset="0"/>
              <a:cs typeface="Times New Roman" panose="02020603050405020304" pitchFamily="18" charset="0"/>
            </a:endParaRPr>
          </a:p>
          <a:p>
            <a:pPr marL="0" indent="0" algn="l">
              <a:lnSpc>
                <a:spcPts val="2250"/>
              </a:lnSpc>
              <a:buNone/>
            </a:pPr>
            <a:r>
              <a:rPr lang="en-US" sz="1400"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sns.histplot(df['column'])</a:t>
            </a:r>
            <a:endParaRPr lang="en-US" sz="1400" dirty="0">
              <a:latin typeface="Times New Roman" panose="02020603050405020304" pitchFamily="18" charset="0"/>
              <a:cs typeface="Times New Roman" panose="02020603050405020304" pitchFamily="18" charset="0"/>
            </a:endParaRPr>
          </a:p>
          <a:p>
            <a:pPr marL="0" indent="0" algn="l">
              <a:lnSpc>
                <a:spcPts val="2250"/>
              </a:lnSpc>
              <a:buNone/>
            </a:pPr>
            <a:r>
              <a:rPr lang="en-US" sz="1400"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sns.boxplot(x=df['column'])</a:t>
            </a:r>
            <a:endParaRPr lang="en-US" sz="1400" dirty="0">
              <a:latin typeface="Times New Roman" panose="02020603050405020304" pitchFamily="18" charset="0"/>
              <a:cs typeface="Times New Roman" panose="02020603050405020304" pitchFamily="18" charset="0"/>
            </a:endParaRPr>
          </a:p>
          <a:p>
            <a:pPr marL="0" indent="0" algn="l">
              <a:lnSpc>
                <a:spcPts val="2250"/>
              </a:lnSpc>
              <a:buNone/>
            </a:pPr>
            <a:r>
              <a:rPr lang="en-US" sz="1400"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sns.scatterplot(x='col1', y='col2', data=df)</a:t>
            </a:r>
            <a:endParaRPr lang="en-US" sz="1400" dirty="0">
              <a:latin typeface="Times New Roman" panose="02020603050405020304" pitchFamily="18" charset="0"/>
              <a:cs typeface="Times New Roman" panose="02020603050405020304" pitchFamily="18" charset="0"/>
            </a:endParaRPr>
          </a:p>
        </p:txBody>
      </p:sp>
      <p:sp>
        <p:nvSpPr>
          <p:cNvPr id="8" name="Shape 5"/>
          <p:cNvSpPr/>
          <p:nvPr/>
        </p:nvSpPr>
        <p:spPr>
          <a:xfrm>
            <a:off x="634960" y="6234351"/>
            <a:ext cx="4332565" cy="1350764"/>
          </a:xfrm>
          <a:prstGeom prst="roundRect">
            <a:avLst>
              <a:gd name="adj" fmla="val 5642"/>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6"/>
          <p:cNvSpPr/>
          <p:nvPr/>
        </p:nvSpPr>
        <p:spPr>
          <a:xfrm>
            <a:off x="823913" y="6423303"/>
            <a:ext cx="2780943"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Times New Roman" panose="02020603050405020304" pitchFamily="18" charset="0"/>
                <a:ea typeface="Inter Bold" pitchFamily="34" charset="-122"/>
                <a:cs typeface="Times New Roman" panose="02020603050405020304" pitchFamily="18" charset="0"/>
              </a:rPr>
              <a:t>Understand Your Dataset</a:t>
            </a:r>
            <a:endParaRPr lang="en-US" sz="1750" dirty="0">
              <a:latin typeface="Times New Roman" panose="02020603050405020304" pitchFamily="18" charset="0"/>
              <a:cs typeface="Times New Roman" panose="02020603050405020304" pitchFamily="18" charset="0"/>
            </a:endParaRPr>
          </a:p>
        </p:txBody>
      </p:sp>
      <p:sp>
        <p:nvSpPr>
          <p:cNvPr id="10" name="Text 7"/>
          <p:cNvSpPr/>
          <p:nvPr/>
        </p:nvSpPr>
        <p:spPr>
          <a:xfrm>
            <a:off x="823913" y="6815614"/>
            <a:ext cx="3954661"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What attributes exist? Are values missing or suspicious? Are the data types correct?</a:t>
            </a:r>
            <a:endParaRPr lang="en-US" sz="1400" dirty="0">
              <a:latin typeface="Times New Roman" panose="02020603050405020304" pitchFamily="18" charset="0"/>
              <a:cs typeface="Times New Roman" panose="02020603050405020304" pitchFamily="18" charset="0"/>
            </a:endParaRPr>
          </a:p>
        </p:txBody>
      </p:sp>
      <p:sp>
        <p:nvSpPr>
          <p:cNvPr id="11" name="Shape 8"/>
          <p:cNvSpPr/>
          <p:nvPr/>
        </p:nvSpPr>
        <p:spPr>
          <a:xfrm>
            <a:off x="5148858" y="6234351"/>
            <a:ext cx="4332565" cy="1350764"/>
          </a:xfrm>
          <a:prstGeom prst="roundRect">
            <a:avLst>
              <a:gd name="adj" fmla="val 5642"/>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9"/>
          <p:cNvSpPr/>
          <p:nvPr/>
        </p:nvSpPr>
        <p:spPr>
          <a:xfrm>
            <a:off x="5337810" y="6423303"/>
            <a:ext cx="3213497"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Times New Roman" panose="02020603050405020304" pitchFamily="18" charset="0"/>
                <a:ea typeface="Inter Bold" pitchFamily="34" charset="-122"/>
                <a:cs typeface="Times New Roman" panose="02020603050405020304" pitchFamily="18" charset="0"/>
              </a:rPr>
              <a:t>Discover Trends and Insights</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5337810" y="6815614"/>
            <a:ext cx="3954661"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Reveal time-based trends, customer behaviors, and popular categories.</a:t>
            </a:r>
            <a:endParaRPr lang="en-US" sz="1400" dirty="0">
              <a:latin typeface="Times New Roman" panose="02020603050405020304" pitchFamily="18" charset="0"/>
              <a:cs typeface="Times New Roman" panose="02020603050405020304" pitchFamily="18" charset="0"/>
            </a:endParaRPr>
          </a:p>
        </p:txBody>
      </p:sp>
      <p:sp>
        <p:nvSpPr>
          <p:cNvPr id="14" name="Shape 11"/>
          <p:cNvSpPr/>
          <p:nvPr/>
        </p:nvSpPr>
        <p:spPr>
          <a:xfrm>
            <a:off x="9662755" y="6234351"/>
            <a:ext cx="4332565" cy="1350764"/>
          </a:xfrm>
          <a:prstGeom prst="roundRect">
            <a:avLst>
              <a:gd name="adj" fmla="val 5642"/>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12"/>
          <p:cNvSpPr/>
          <p:nvPr/>
        </p:nvSpPr>
        <p:spPr>
          <a:xfrm>
            <a:off x="9851708" y="6423303"/>
            <a:ext cx="325909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Times New Roman" panose="02020603050405020304" pitchFamily="18" charset="0"/>
                <a:ea typeface="Inter Bold" pitchFamily="34" charset="-122"/>
                <a:cs typeface="Times New Roman" panose="02020603050405020304" pitchFamily="18" charset="0"/>
              </a:rPr>
              <a:t>Catch Errors Before Modeling</a:t>
            </a:r>
            <a:endParaRPr lang="en-US" sz="1750" dirty="0">
              <a:latin typeface="Times New Roman" panose="02020603050405020304" pitchFamily="18" charset="0"/>
              <a:cs typeface="Times New Roman" panose="02020603050405020304" pitchFamily="18" charset="0"/>
            </a:endParaRPr>
          </a:p>
        </p:txBody>
      </p:sp>
      <p:sp>
        <p:nvSpPr>
          <p:cNvPr id="16" name="Text 13"/>
          <p:cNvSpPr/>
          <p:nvPr/>
        </p:nvSpPr>
        <p:spPr>
          <a:xfrm>
            <a:off x="9851708" y="6815614"/>
            <a:ext cx="3954661"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Fix invalid values, incorrect formats, and duplicated entries.</a:t>
            </a:r>
            <a:endParaRPr lang="en-US" sz="1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333BF234-53D5-A7F8-61B1-4AFCF8D6B004}"/>
              </a:ext>
            </a:extLst>
          </p:cNvPr>
          <p:cNvPicPr>
            <a:picLocks noChangeAspect="1"/>
          </p:cNvPicPr>
          <p:nvPr/>
        </p:nvPicPr>
        <p:blipFill>
          <a:blip r:embed="rId4"/>
          <a:stretch>
            <a:fillRect/>
          </a:stretch>
        </p:blipFill>
        <p:spPr>
          <a:xfrm>
            <a:off x="12445320" y="7614803"/>
            <a:ext cx="2280102" cy="7132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88644"/>
            <a:ext cx="5163622"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Times New Roman" panose="02020603050405020304" pitchFamily="18" charset="0"/>
                <a:ea typeface="Inter Bold" pitchFamily="34" charset="-122"/>
                <a:cs typeface="Times New Roman" panose="02020603050405020304" pitchFamily="18" charset="0"/>
              </a:rPr>
              <a:t>Clean and Prepare Your Data</a:t>
            </a:r>
            <a:endParaRPr lang="en-US" sz="2900" dirty="0">
              <a:latin typeface="Times New Roman" panose="02020603050405020304" pitchFamily="18" charset="0"/>
              <a:cs typeface="Times New Roman" panose="02020603050405020304" pitchFamily="18" charset="0"/>
            </a:endParaRPr>
          </a:p>
        </p:txBody>
      </p:sp>
      <p:sp>
        <p:nvSpPr>
          <p:cNvPr id="4" name="Text 1"/>
          <p:cNvSpPr/>
          <p:nvPr/>
        </p:nvSpPr>
        <p:spPr>
          <a:xfrm>
            <a:off x="864037" y="3229094"/>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This includes:</a:t>
            </a:r>
            <a:endParaRPr lang="en-US" sz="1900" dirty="0">
              <a:latin typeface="Times New Roman" panose="02020603050405020304" pitchFamily="18" charset="0"/>
              <a:cs typeface="Times New Roman" panose="02020603050405020304" pitchFamily="18" charset="0"/>
            </a:endParaRPr>
          </a:p>
        </p:txBody>
      </p:sp>
      <p:sp>
        <p:nvSpPr>
          <p:cNvPr id="5" name="Text 2"/>
          <p:cNvSpPr/>
          <p:nvPr/>
        </p:nvSpPr>
        <p:spPr>
          <a:xfrm>
            <a:off x="864037" y="3901797"/>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Removing duplicates</a:t>
            </a:r>
            <a:endParaRPr lang="en-US" sz="1900" dirty="0">
              <a:latin typeface="Times New Roman" panose="02020603050405020304" pitchFamily="18" charset="0"/>
              <a:cs typeface="Times New Roman" panose="02020603050405020304" pitchFamily="18" charset="0"/>
            </a:endParaRPr>
          </a:p>
        </p:txBody>
      </p:sp>
      <p:sp>
        <p:nvSpPr>
          <p:cNvPr id="6" name="Text 3"/>
          <p:cNvSpPr/>
          <p:nvPr/>
        </p:nvSpPr>
        <p:spPr>
          <a:xfrm>
            <a:off x="864037" y="4383167"/>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Filling or dropping missing values</a:t>
            </a:r>
            <a:endParaRPr lang="en-US" sz="1900" dirty="0">
              <a:latin typeface="Times New Roman" panose="02020603050405020304" pitchFamily="18" charset="0"/>
              <a:cs typeface="Times New Roman" panose="02020603050405020304" pitchFamily="18" charset="0"/>
            </a:endParaRPr>
          </a:p>
        </p:txBody>
      </p:sp>
      <p:sp>
        <p:nvSpPr>
          <p:cNvPr id="7" name="Text 4"/>
          <p:cNvSpPr/>
          <p:nvPr/>
        </p:nvSpPr>
        <p:spPr>
          <a:xfrm>
            <a:off x="864037" y="4864537"/>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Converting data types</a:t>
            </a:r>
            <a:endParaRPr lang="en-US" sz="1900" dirty="0">
              <a:latin typeface="Times New Roman" panose="02020603050405020304" pitchFamily="18" charset="0"/>
              <a:cs typeface="Times New Roman" panose="02020603050405020304" pitchFamily="18" charset="0"/>
            </a:endParaRPr>
          </a:p>
        </p:txBody>
      </p:sp>
      <p:sp>
        <p:nvSpPr>
          <p:cNvPr id="8" name="Text 5"/>
          <p:cNvSpPr/>
          <p:nvPr/>
        </p:nvSpPr>
        <p:spPr>
          <a:xfrm>
            <a:off x="864037" y="5345906"/>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Renaming columns for clarity</a:t>
            </a:r>
            <a:endParaRPr lang="en-US" sz="1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785C33F-11BE-11DB-9193-AA30F7177806}"/>
              </a:ext>
            </a:extLst>
          </p:cNvPr>
          <p:cNvPicPr>
            <a:picLocks noChangeAspect="1"/>
          </p:cNvPicPr>
          <p:nvPr/>
        </p:nvPicPr>
        <p:blipFill>
          <a:blip r:embed="rId4"/>
          <a:stretch>
            <a:fillRect/>
          </a:stretch>
        </p:blipFill>
        <p:spPr>
          <a:xfrm>
            <a:off x="12350298" y="7516306"/>
            <a:ext cx="2280102" cy="7132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07851"/>
          </a:xfrm>
          <a:prstGeom prst="rect">
            <a:avLst/>
          </a:prstGeom>
        </p:spPr>
      </p:pic>
      <p:sp>
        <p:nvSpPr>
          <p:cNvPr id="3" name="Text 0"/>
          <p:cNvSpPr/>
          <p:nvPr/>
        </p:nvSpPr>
        <p:spPr>
          <a:xfrm>
            <a:off x="786170" y="3605332"/>
            <a:ext cx="4857036" cy="56149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Why is EDA Essential?</a:t>
            </a:r>
            <a:endParaRPr lang="en-US" sz="3500" dirty="0"/>
          </a:p>
        </p:txBody>
      </p:sp>
      <p:sp>
        <p:nvSpPr>
          <p:cNvPr id="4" name="Shape 1"/>
          <p:cNvSpPr/>
          <p:nvPr/>
        </p:nvSpPr>
        <p:spPr>
          <a:xfrm>
            <a:off x="786170" y="4419481"/>
            <a:ext cx="505420" cy="505420"/>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5" name="Text 2"/>
          <p:cNvSpPr/>
          <p:nvPr/>
        </p:nvSpPr>
        <p:spPr>
          <a:xfrm>
            <a:off x="870347" y="4461570"/>
            <a:ext cx="336947" cy="421124"/>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16142" y="4496633"/>
            <a:ext cx="2822853" cy="35087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Deep Understanding</a:t>
            </a:r>
            <a:endParaRPr lang="en-US" sz="2200" dirty="0"/>
          </a:p>
        </p:txBody>
      </p:sp>
      <p:sp>
        <p:nvSpPr>
          <p:cNvPr id="7" name="Text 4"/>
          <p:cNvSpPr/>
          <p:nvPr/>
        </p:nvSpPr>
        <p:spPr>
          <a:xfrm>
            <a:off x="1516142" y="4982289"/>
            <a:ext cx="3435548" cy="718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Gain insight into data distributions and relationships.</a:t>
            </a:r>
            <a:endParaRPr lang="en-US" sz="1750" dirty="0"/>
          </a:p>
        </p:txBody>
      </p:sp>
      <p:sp>
        <p:nvSpPr>
          <p:cNvPr id="8" name="Shape 5"/>
          <p:cNvSpPr/>
          <p:nvPr/>
        </p:nvSpPr>
        <p:spPr>
          <a:xfrm>
            <a:off x="5232440" y="4419481"/>
            <a:ext cx="505420" cy="505420"/>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9" name="Text 6"/>
          <p:cNvSpPr/>
          <p:nvPr/>
        </p:nvSpPr>
        <p:spPr>
          <a:xfrm>
            <a:off x="5316617" y="4461570"/>
            <a:ext cx="336947" cy="421124"/>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962412" y="4496633"/>
            <a:ext cx="2807851" cy="35087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Pattern Discovery</a:t>
            </a:r>
            <a:endParaRPr lang="en-US" sz="2200" dirty="0"/>
          </a:p>
        </p:txBody>
      </p:sp>
      <p:sp>
        <p:nvSpPr>
          <p:cNvPr id="11" name="Text 8"/>
          <p:cNvSpPr/>
          <p:nvPr/>
        </p:nvSpPr>
        <p:spPr>
          <a:xfrm>
            <a:off x="5962412" y="4982289"/>
            <a:ext cx="3435548" cy="718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Visual tools can reveal trends and correlations.</a:t>
            </a:r>
            <a:endParaRPr lang="en-US" sz="1750" dirty="0"/>
          </a:p>
        </p:txBody>
      </p:sp>
      <p:sp>
        <p:nvSpPr>
          <p:cNvPr id="12" name="Shape 9"/>
          <p:cNvSpPr/>
          <p:nvPr/>
        </p:nvSpPr>
        <p:spPr>
          <a:xfrm>
            <a:off x="9678710" y="4419481"/>
            <a:ext cx="505420" cy="505420"/>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3" name="Text 10"/>
          <p:cNvSpPr/>
          <p:nvPr/>
        </p:nvSpPr>
        <p:spPr>
          <a:xfrm>
            <a:off x="9762887" y="4461570"/>
            <a:ext cx="336947" cy="421124"/>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0408682" y="4496633"/>
            <a:ext cx="2807851" cy="35087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Error Detection</a:t>
            </a:r>
            <a:endParaRPr lang="en-US" sz="2200" dirty="0"/>
          </a:p>
        </p:txBody>
      </p:sp>
      <p:sp>
        <p:nvSpPr>
          <p:cNvPr id="15" name="Text 12"/>
          <p:cNvSpPr/>
          <p:nvPr/>
        </p:nvSpPr>
        <p:spPr>
          <a:xfrm>
            <a:off x="10408682" y="4982289"/>
            <a:ext cx="3435548" cy="718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Early identification of outliers and incorrect data entries.</a:t>
            </a:r>
            <a:endParaRPr lang="en-US" sz="1750" dirty="0"/>
          </a:p>
        </p:txBody>
      </p:sp>
      <p:sp>
        <p:nvSpPr>
          <p:cNvPr id="16" name="Shape 13"/>
          <p:cNvSpPr/>
          <p:nvPr/>
        </p:nvSpPr>
        <p:spPr>
          <a:xfrm>
            <a:off x="786170" y="6150412"/>
            <a:ext cx="505420" cy="505420"/>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7" name="Text 14"/>
          <p:cNvSpPr/>
          <p:nvPr/>
        </p:nvSpPr>
        <p:spPr>
          <a:xfrm>
            <a:off x="870347" y="6192500"/>
            <a:ext cx="336947" cy="421124"/>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1516142" y="6227564"/>
            <a:ext cx="2807851" cy="35087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Idea Generation</a:t>
            </a:r>
            <a:endParaRPr lang="en-US" sz="2200" dirty="0"/>
          </a:p>
        </p:txBody>
      </p:sp>
      <p:sp>
        <p:nvSpPr>
          <p:cNvPr id="19" name="Text 16"/>
          <p:cNvSpPr/>
          <p:nvPr/>
        </p:nvSpPr>
        <p:spPr>
          <a:xfrm>
            <a:off x="1516142" y="6713220"/>
            <a:ext cx="5658683" cy="718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Inspire new features or transformations to improve analysis.</a:t>
            </a:r>
            <a:endParaRPr lang="en-US" sz="1750" dirty="0"/>
          </a:p>
        </p:txBody>
      </p:sp>
      <p:sp>
        <p:nvSpPr>
          <p:cNvPr id="20" name="Shape 17"/>
          <p:cNvSpPr/>
          <p:nvPr/>
        </p:nvSpPr>
        <p:spPr>
          <a:xfrm>
            <a:off x="7455575" y="6150412"/>
            <a:ext cx="505420" cy="505420"/>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21" name="Text 18"/>
          <p:cNvSpPr/>
          <p:nvPr/>
        </p:nvSpPr>
        <p:spPr>
          <a:xfrm>
            <a:off x="7539752" y="6192500"/>
            <a:ext cx="336947" cy="421124"/>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Inter Bold" pitchFamily="34" charset="0"/>
                <a:ea typeface="Inter Bold" pitchFamily="34" charset="-122"/>
                <a:cs typeface="Inter Bold" pitchFamily="34" charset="-120"/>
              </a:rPr>
              <a:t>5</a:t>
            </a:r>
            <a:endParaRPr lang="en-US" sz="2650" dirty="0"/>
          </a:p>
        </p:txBody>
      </p:sp>
      <p:sp>
        <p:nvSpPr>
          <p:cNvPr id="22" name="Text 19"/>
          <p:cNvSpPr/>
          <p:nvPr/>
        </p:nvSpPr>
        <p:spPr>
          <a:xfrm>
            <a:off x="8185547" y="6227564"/>
            <a:ext cx="3457932" cy="35087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Effective Communication</a:t>
            </a:r>
            <a:endParaRPr lang="en-US" sz="2200" dirty="0"/>
          </a:p>
        </p:txBody>
      </p:sp>
      <p:sp>
        <p:nvSpPr>
          <p:cNvPr id="23" name="Text 20"/>
          <p:cNvSpPr/>
          <p:nvPr/>
        </p:nvSpPr>
        <p:spPr>
          <a:xfrm>
            <a:off x="8185547" y="6713220"/>
            <a:ext cx="5658683" cy="718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Visuals and summaries simplify sharing insights with stakeholders.</a:t>
            </a:r>
            <a:endParaRPr lang="en-US" sz="1750" dirty="0"/>
          </a:p>
        </p:txBody>
      </p:sp>
      <p:pic>
        <p:nvPicPr>
          <p:cNvPr id="24" name="Picture 23">
            <a:extLst>
              <a:ext uri="{FF2B5EF4-FFF2-40B4-BE49-F238E27FC236}">
                <a16:creationId xmlns:a16="http://schemas.microsoft.com/office/drawing/2014/main" id="{A1C50992-4BB9-03CA-8DCF-DD4D45BB4A13}"/>
              </a:ext>
            </a:extLst>
          </p:cNvPr>
          <p:cNvPicPr>
            <a:picLocks noChangeAspect="1"/>
          </p:cNvPicPr>
          <p:nvPr/>
        </p:nvPicPr>
        <p:blipFill>
          <a:blip r:embed="rId4"/>
          <a:stretch>
            <a:fillRect/>
          </a:stretch>
        </p:blipFill>
        <p:spPr>
          <a:xfrm>
            <a:off x="12457196" y="7516306"/>
            <a:ext cx="2280102" cy="7132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2591"/>
          </a:xfrm>
          <a:prstGeom prst="rect">
            <a:avLst/>
          </a:prstGeom>
        </p:spPr>
      </p:pic>
      <p:sp>
        <p:nvSpPr>
          <p:cNvPr id="3" name="Text 0"/>
          <p:cNvSpPr/>
          <p:nvPr/>
        </p:nvSpPr>
        <p:spPr>
          <a:xfrm>
            <a:off x="737116" y="3211711"/>
            <a:ext cx="10082927" cy="526494"/>
          </a:xfrm>
          <a:prstGeom prst="rect">
            <a:avLst/>
          </a:prstGeom>
          <a:noFill/>
          <a:ln/>
        </p:spPr>
        <p:txBody>
          <a:bodyPr wrap="none" lIns="0" tIns="0" rIns="0" bIns="0" rtlCol="0" anchor="t"/>
          <a:lstStyle/>
          <a:p>
            <a:pPr marL="0" indent="0" algn="l">
              <a:lnSpc>
                <a:spcPts val="4100"/>
              </a:lnSpc>
              <a:buNone/>
            </a:pPr>
            <a:r>
              <a:rPr lang="en-US" sz="3300" b="1" dirty="0">
                <a:solidFill>
                  <a:srgbClr val="000000"/>
                </a:solidFill>
                <a:latin typeface="Inter Bold" pitchFamily="34" charset="0"/>
                <a:ea typeface="Inter Bold" pitchFamily="34" charset="-122"/>
                <a:cs typeface="Inter Bold" pitchFamily="34" charset="-120"/>
              </a:rPr>
              <a:t>Common Tools and Commands for EDA in Python</a:t>
            </a:r>
            <a:endParaRPr lang="en-US" sz="3300" dirty="0"/>
          </a:p>
        </p:txBody>
      </p:sp>
      <p:sp>
        <p:nvSpPr>
          <p:cNvPr id="4" name="Shape 1"/>
          <p:cNvSpPr/>
          <p:nvPr/>
        </p:nvSpPr>
        <p:spPr>
          <a:xfrm>
            <a:off x="737116" y="3975140"/>
            <a:ext cx="13156168" cy="3682365"/>
          </a:xfrm>
          <a:prstGeom prst="roundRect">
            <a:avLst>
              <a:gd name="adj" fmla="val 2402"/>
            </a:avLst>
          </a:prstGeom>
          <a:noFill/>
          <a:ln w="7620">
            <a:solidFill>
              <a:srgbClr val="000000">
                <a:alpha val="8000"/>
              </a:srgbClr>
            </a:solidFill>
            <a:prstDash val="solid"/>
          </a:ln>
        </p:spPr>
        <p:txBody>
          <a:bodyPr/>
          <a:lstStyle/>
          <a:p>
            <a:endParaRPr lang="en-US"/>
          </a:p>
        </p:txBody>
      </p:sp>
      <p:sp>
        <p:nvSpPr>
          <p:cNvPr id="5" name="Shape 2"/>
          <p:cNvSpPr/>
          <p:nvPr/>
        </p:nvSpPr>
        <p:spPr>
          <a:xfrm>
            <a:off x="744736" y="3982760"/>
            <a:ext cx="13140928" cy="604838"/>
          </a:xfrm>
          <a:prstGeom prst="rect">
            <a:avLst/>
          </a:prstGeom>
          <a:solidFill>
            <a:srgbClr val="FFFFFF">
              <a:alpha val="4000"/>
            </a:srgbClr>
          </a:solidFill>
          <a:ln/>
        </p:spPr>
        <p:txBody>
          <a:bodyPr/>
          <a:lstStyle/>
          <a:p>
            <a:endParaRPr lang="en-US"/>
          </a:p>
        </p:txBody>
      </p:sp>
      <p:sp>
        <p:nvSpPr>
          <p:cNvPr id="6" name="Text 3"/>
          <p:cNvSpPr/>
          <p:nvPr/>
        </p:nvSpPr>
        <p:spPr>
          <a:xfrm>
            <a:off x="955238" y="4116705"/>
            <a:ext cx="614564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Task</a:t>
            </a:r>
            <a:endParaRPr lang="en-US" sz="1650" dirty="0"/>
          </a:p>
        </p:txBody>
      </p:sp>
      <p:sp>
        <p:nvSpPr>
          <p:cNvPr id="7" name="Text 4"/>
          <p:cNvSpPr/>
          <p:nvPr/>
        </p:nvSpPr>
        <p:spPr>
          <a:xfrm>
            <a:off x="7529513" y="4116705"/>
            <a:ext cx="614564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Code</a:t>
            </a:r>
            <a:endParaRPr lang="en-US" sz="1650" dirty="0"/>
          </a:p>
        </p:txBody>
      </p:sp>
      <p:sp>
        <p:nvSpPr>
          <p:cNvPr id="8" name="Shape 5"/>
          <p:cNvSpPr/>
          <p:nvPr/>
        </p:nvSpPr>
        <p:spPr>
          <a:xfrm>
            <a:off x="744736" y="4587597"/>
            <a:ext cx="13140928" cy="612458"/>
          </a:xfrm>
          <a:prstGeom prst="rect">
            <a:avLst/>
          </a:prstGeom>
          <a:solidFill>
            <a:srgbClr val="000000">
              <a:alpha val="4000"/>
            </a:srgbClr>
          </a:solidFill>
          <a:ln/>
        </p:spPr>
        <p:txBody>
          <a:bodyPr/>
          <a:lstStyle/>
          <a:p>
            <a:endParaRPr lang="en-US"/>
          </a:p>
        </p:txBody>
      </p:sp>
      <p:sp>
        <p:nvSpPr>
          <p:cNvPr id="9" name="Text 6"/>
          <p:cNvSpPr/>
          <p:nvPr/>
        </p:nvSpPr>
        <p:spPr>
          <a:xfrm>
            <a:off x="955238" y="4721542"/>
            <a:ext cx="614564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View summary stats</a:t>
            </a:r>
            <a:endParaRPr lang="en-US" sz="1650" dirty="0"/>
          </a:p>
        </p:txBody>
      </p:sp>
      <p:sp>
        <p:nvSpPr>
          <p:cNvPr id="10" name="Text 7"/>
          <p:cNvSpPr/>
          <p:nvPr/>
        </p:nvSpPr>
        <p:spPr>
          <a:xfrm>
            <a:off x="7529513" y="4721542"/>
            <a:ext cx="6145649" cy="34456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highlight>
                  <a:srgbClr val="DADBF1"/>
                </a:highlight>
                <a:latin typeface="Consolas" pitchFamily="34" charset="0"/>
                <a:ea typeface="Consolas" pitchFamily="34" charset="-122"/>
                <a:cs typeface="Consolas" pitchFamily="34" charset="-120"/>
              </a:rPr>
              <a:t>df.describe()</a:t>
            </a:r>
            <a:endParaRPr lang="en-US" sz="1650" dirty="0"/>
          </a:p>
        </p:txBody>
      </p:sp>
      <p:sp>
        <p:nvSpPr>
          <p:cNvPr id="11" name="Shape 8"/>
          <p:cNvSpPr/>
          <p:nvPr/>
        </p:nvSpPr>
        <p:spPr>
          <a:xfrm>
            <a:off x="744736" y="5200055"/>
            <a:ext cx="13140928" cy="612458"/>
          </a:xfrm>
          <a:prstGeom prst="rect">
            <a:avLst/>
          </a:prstGeom>
          <a:solidFill>
            <a:srgbClr val="FFFFFF">
              <a:alpha val="4000"/>
            </a:srgbClr>
          </a:solidFill>
          <a:ln/>
        </p:spPr>
        <p:txBody>
          <a:bodyPr/>
          <a:lstStyle/>
          <a:p>
            <a:endParaRPr lang="en-US"/>
          </a:p>
        </p:txBody>
      </p:sp>
      <p:sp>
        <p:nvSpPr>
          <p:cNvPr id="12" name="Text 9"/>
          <p:cNvSpPr/>
          <p:nvPr/>
        </p:nvSpPr>
        <p:spPr>
          <a:xfrm>
            <a:off x="955238" y="5334000"/>
            <a:ext cx="614564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Check for nulls</a:t>
            </a:r>
            <a:endParaRPr lang="en-US" sz="1650" dirty="0"/>
          </a:p>
        </p:txBody>
      </p:sp>
      <p:sp>
        <p:nvSpPr>
          <p:cNvPr id="13" name="Text 10"/>
          <p:cNvSpPr/>
          <p:nvPr/>
        </p:nvSpPr>
        <p:spPr>
          <a:xfrm>
            <a:off x="7529513" y="5334000"/>
            <a:ext cx="6145649" cy="34456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highlight>
                  <a:srgbClr val="DADBF1"/>
                </a:highlight>
                <a:latin typeface="Consolas" pitchFamily="34" charset="0"/>
                <a:ea typeface="Consolas" pitchFamily="34" charset="-122"/>
                <a:cs typeface="Consolas" pitchFamily="34" charset="-120"/>
              </a:rPr>
              <a:t>df.isnull().sum()</a:t>
            </a:r>
            <a:endParaRPr lang="en-US" sz="1650" dirty="0"/>
          </a:p>
        </p:txBody>
      </p:sp>
      <p:sp>
        <p:nvSpPr>
          <p:cNvPr id="14" name="Shape 11"/>
          <p:cNvSpPr/>
          <p:nvPr/>
        </p:nvSpPr>
        <p:spPr>
          <a:xfrm>
            <a:off x="744736" y="5812512"/>
            <a:ext cx="13140928" cy="612458"/>
          </a:xfrm>
          <a:prstGeom prst="rect">
            <a:avLst/>
          </a:prstGeom>
          <a:solidFill>
            <a:srgbClr val="000000">
              <a:alpha val="4000"/>
            </a:srgbClr>
          </a:solidFill>
          <a:ln/>
        </p:spPr>
        <p:txBody>
          <a:bodyPr/>
          <a:lstStyle/>
          <a:p>
            <a:endParaRPr lang="en-US"/>
          </a:p>
        </p:txBody>
      </p:sp>
      <p:sp>
        <p:nvSpPr>
          <p:cNvPr id="15" name="Text 12"/>
          <p:cNvSpPr/>
          <p:nvPr/>
        </p:nvSpPr>
        <p:spPr>
          <a:xfrm>
            <a:off x="955238" y="5946457"/>
            <a:ext cx="614564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Inspect data types</a:t>
            </a:r>
            <a:endParaRPr lang="en-US" sz="1650" dirty="0"/>
          </a:p>
        </p:txBody>
      </p:sp>
      <p:sp>
        <p:nvSpPr>
          <p:cNvPr id="16" name="Text 13"/>
          <p:cNvSpPr/>
          <p:nvPr/>
        </p:nvSpPr>
        <p:spPr>
          <a:xfrm>
            <a:off x="7529513" y="5946457"/>
            <a:ext cx="6145649" cy="34456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highlight>
                  <a:srgbClr val="DADBF1"/>
                </a:highlight>
                <a:latin typeface="Consolas" pitchFamily="34" charset="0"/>
                <a:ea typeface="Consolas" pitchFamily="34" charset="-122"/>
                <a:cs typeface="Consolas" pitchFamily="34" charset="-120"/>
              </a:rPr>
              <a:t>df.info()</a:t>
            </a:r>
            <a:endParaRPr lang="en-US" sz="1650" dirty="0"/>
          </a:p>
        </p:txBody>
      </p:sp>
      <p:sp>
        <p:nvSpPr>
          <p:cNvPr id="17" name="Shape 14"/>
          <p:cNvSpPr/>
          <p:nvPr/>
        </p:nvSpPr>
        <p:spPr>
          <a:xfrm>
            <a:off x="744736" y="6424970"/>
            <a:ext cx="13140928" cy="612458"/>
          </a:xfrm>
          <a:prstGeom prst="rect">
            <a:avLst/>
          </a:prstGeom>
          <a:solidFill>
            <a:srgbClr val="FFFFFF">
              <a:alpha val="4000"/>
            </a:srgbClr>
          </a:solidFill>
          <a:ln/>
        </p:spPr>
        <p:txBody>
          <a:bodyPr/>
          <a:lstStyle/>
          <a:p>
            <a:endParaRPr lang="en-US"/>
          </a:p>
        </p:txBody>
      </p:sp>
      <p:sp>
        <p:nvSpPr>
          <p:cNvPr id="18" name="Text 15"/>
          <p:cNvSpPr/>
          <p:nvPr/>
        </p:nvSpPr>
        <p:spPr>
          <a:xfrm>
            <a:off x="955238" y="6558915"/>
            <a:ext cx="614564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Get data dimensions</a:t>
            </a:r>
            <a:endParaRPr lang="en-US" sz="1650" dirty="0"/>
          </a:p>
        </p:txBody>
      </p:sp>
      <p:sp>
        <p:nvSpPr>
          <p:cNvPr id="19" name="Text 16"/>
          <p:cNvSpPr/>
          <p:nvPr/>
        </p:nvSpPr>
        <p:spPr>
          <a:xfrm>
            <a:off x="7529513" y="6558915"/>
            <a:ext cx="6145649" cy="34456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highlight>
                  <a:srgbClr val="DADBF1"/>
                </a:highlight>
                <a:latin typeface="Consolas" pitchFamily="34" charset="0"/>
                <a:ea typeface="Consolas" pitchFamily="34" charset="-122"/>
                <a:cs typeface="Consolas" pitchFamily="34" charset="-120"/>
              </a:rPr>
              <a:t>df.shape</a:t>
            </a:r>
            <a:endParaRPr lang="en-US" sz="1650" dirty="0"/>
          </a:p>
        </p:txBody>
      </p:sp>
      <p:sp>
        <p:nvSpPr>
          <p:cNvPr id="20" name="Shape 17"/>
          <p:cNvSpPr/>
          <p:nvPr/>
        </p:nvSpPr>
        <p:spPr>
          <a:xfrm>
            <a:off x="744736" y="7037427"/>
            <a:ext cx="13140928" cy="612458"/>
          </a:xfrm>
          <a:prstGeom prst="rect">
            <a:avLst/>
          </a:prstGeom>
          <a:solidFill>
            <a:srgbClr val="000000">
              <a:alpha val="4000"/>
            </a:srgbClr>
          </a:solidFill>
          <a:ln/>
        </p:spPr>
        <p:txBody>
          <a:bodyPr/>
          <a:lstStyle/>
          <a:p>
            <a:endParaRPr lang="en-US"/>
          </a:p>
        </p:txBody>
      </p:sp>
      <p:sp>
        <p:nvSpPr>
          <p:cNvPr id="21" name="Text 18"/>
          <p:cNvSpPr/>
          <p:nvPr/>
        </p:nvSpPr>
        <p:spPr>
          <a:xfrm>
            <a:off x="955238" y="7171373"/>
            <a:ext cx="614564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Create visualizations</a:t>
            </a:r>
            <a:endParaRPr lang="en-US" sz="1650" dirty="0"/>
          </a:p>
        </p:txBody>
      </p:sp>
      <p:sp>
        <p:nvSpPr>
          <p:cNvPr id="22" name="Text 19"/>
          <p:cNvSpPr/>
          <p:nvPr/>
        </p:nvSpPr>
        <p:spPr>
          <a:xfrm>
            <a:off x="7529513" y="7171373"/>
            <a:ext cx="6145649" cy="34456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highlight>
                  <a:srgbClr val="DADBF1"/>
                </a:highlight>
                <a:latin typeface="Consolas" pitchFamily="34" charset="0"/>
                <a:ea typeface="Consolas" pitchFamily="34" charset="-122"/>
                <a:cs typeface="Consolas" pitchFamily="34" charset="-120"/>
              </a:rPr>
              <a:t>sns.histplot()</a:t>
            </a:r>
            <a:r>
              <a:rPr lang="en-US" sz="1650" dirty="0">
                <a:solidFill>
                  <a:srgbClr val="272525"/>
                </a:solidFill>
                <a:latin typeface="Inter" pitchFamily="34" charset="0"/>
                <a:ea typeface="Inter" pitchFamily="34" charset="-122"/>
                <a:cs typeface="Inter" pitchFamily="34" charset="-120"/>
              </a:rPr>
              <a:t>, </a:t>
            </a:r>
            <a:r>
              <a:rPr lang="en-US" sz="1650" dirty="0">
                <a:solidFill>
                  <a:srgbClr val="272525"/>
                </a:solidFill>
                <a:highlight>
                  <a:srgbClr val="DADBF1"/>
                </a:highlight>
                <a:latin typeface="Consolas" pitchFamily="34" charset="0"/>
                <a:ea typeface="Consolas" pitchFamily="34" charset="-122"/>
                <a:cs typeface="Consolas" pitchFamily="34" charset="-120"/>
              </a:rPr>
              <a:t>boxplot()</a:t>
            </a:r>
            <a:r>
              <a:rPr lang="en-US" sz="1650" dirty="0">
                <a:solidFill>
                  <a:srgbClr val="272525"/>
                </a:solidFill>
                <a:latin typeface="Inter" pitchFamily="34" charset="0"/>
                <a:ea typeface="Inter" pitchFamily="34" charset="-122"/>
                <a:cs typeface="Inter" pitchFamily="34" charset="-120"/>
              </a:rPr>
              <a:t>, </a:t>
            </a:r>
            <a:r>
              <a:rPr lang="en-US" sz="1650" dirty="0">
                <a:solidFill>
                  <a:srgbClr val="272525"/>
                </a:solidFill>
                <a:highlight>
                  <a:srgbClr val="DADBF1"/>
                </a:highlight>
                <a:latin typeface="Consolas" pitchFamily="34" charset="0"/>
                <a:ea typeface="Consolas" pitchFamily="34" charset="-122"/>
                <a:cs typeface="Consolas" pitchFamily="34" charset="-120"/>
              </a:rPr>
              <a:t>scatterplot()</a:t>
            </a:r>
            <a:endParaRPr lang="en-US" sz="1650" dirty="0"/>
          </a:p>
        </p:txBody>
      </p:sp>
      <p:pic>
        <p:nvPicPr>
          <p:cNvPr id="23" name="Picture 22">
            <a:extLst>
              <a:ext uri="{FF2B5EF4-FFF2-40B4-BE49-F238E27FC236}">
                <a16:creationId xmlns:a16="http://schemas.microsoft.com/office/drawing/2014/main" id="{B2A288FA-6C44-87B3-9371-F408E0A3F16D}"/>
              </a:ext>
            </a:extLst>
          </p:cNvPr>
          <p:cNvPicPr>
            <a:picLocks noChangeAspect="1"/>
          </p:cNvPicPr>
          <p:nvPr/>
        </p:nvPicPr>
        <p:blipFill>
          <a:blip r:embed="rId4"/>
          <a:stretch>
            <a:fillRect/>
          </a:stretch>
        </p:blipFill>
        <p:spPr>
          <a:xfrm>
            <a:off x="12350298" y="7543678"/>
            <a:ext cx="2280102" cy="7132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528763"/>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Inter Bold" pitchFamily="34" charset="-122"/>
                <a:cs typeface="Times New Roman" panose="02020603050405020304" pitchFamily="18" charset="0"/>
              </a:rPr>
              <a:t>Libraries used:</a:t>
            </a:r>
            <a:endParaRPr lang="en-US" sz="48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350437" y="2670572"/>
            <a:ext cx="1234440" cy="1481257"/>
          </a:xfrm>
          <a:prstGeom prst="rect">
            <a:avLst/>
          </a:prstGeom>
        </p:spPr>
      </p:pic>
      <p:sp>
        <p:nvSpPr>
          <p:cNvPr id="5" name="Text 1"/>
          <p:cNvSpPr/>
          <p:nvPr/>
        </p:nvSpPr>
        <p:spPr>
          <a:xfrm>
            <a:off x="7955161" y="2917388"/>
            <a:ext cx="3086100" cy="393383"/>
          </a:xfrm>
          <a:prstGeom prst="rect">
            <a:avLst/>
          </a:prstGeom>
          <a:noFill/>
          <a:ln/>
        </p:spPr>
        <p:txBody>
          <a:bodyPr wrap="none" lIns="0" tIns="0" rIns="0" bIns="0" rtlCol="0" anchor="t"/>
          <a:lstStyle/>
          <a:p>
            <a:pPr marL="0" indent="0" algn="l">
              <a:lnSpc>
                <a:spcPts val="3000"/>
              </a:lnSpc>
              <a:buNone/>
            </a:pPr>
            <a:r>
              <a:rPr lang="en-US" sz="2400" b="1"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pandas</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7955161" y="3458885"/>
            <a:ext cx="5811203"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data manipulation</a:t>
            </a:r>
            <a:endParaRPr lang="en-US" sz="19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350437" y="4151828"/>
            <a:ext cx="1234440" cy="1481257"/>
          </a:xfrm>
          <a:prstGeom prst="rect">
            <a:avLst/>
          </a:prstGeom>
        </p:spPr>
      </p:pic>
      <p:sp>
        <p:nvSpPr>
          <p:cNvPr id="8" name="Text 3"/>
          <p:cNvSpPr/>
          <p:nvPr/>
        </p:nvSpPr>
        <p:spPr>
          <a:xfrm>
            <a:off x="7955161" y="4398645"/>
            <a:ext cx="3226832" cy="393383"/>
          </a:xfrm>
          <a:prstGeom prst="rect">
            <a:avLst/>
          </a:prstGeom>
          <a:noFill/>
          <a:ln/>
        </p:spPr>
        <p:txBody>
          <a:bodyPr wrap="none" lIns="0" tIns="0" rIns="0" bIns="0" rtlCol="0" anchor="t"/>
          <a:lstStyle/>
          <a:p>
            <a:pPr marL="0" indent="0" algn="l">
              <a:lnSpc>
                <a:spcPts val="3000"/>
              </a:lnSpc>
              <a:buNone/>
            </a:pPr>
            <a:r>
              <a:rPr lang="en-US" sz="2400" b="1"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matplotlib</a:t>
            </a:r>
            <a:r>
              <a:rPr lang="en-US" sz="2400" b="1" dirty="0">
                <a:solidFill>
                  <a:srgbClr val="272525"/>
                </a:solidFill>
                <a:latin typeface="Times New Roman" panose="02020603050405020304" pitchFamily="18" charset="0"/>
                <a:ea typeface="Inter Bold" pitchFamily="34" charset="-122"/>
                <a:cs typeface="Times New Roman" panose="02020603050405020304" pitchFamily="18" charset="0"/>
              </a:rPr>
              <a:t> &amp; </a:t>
            </a:r>
            <a:r>
              <a:rPr lang="en-US" sz="2400" b="1" dirty="0">
                <a:solidFill>
                  <a:srgbClr val="272525"/>
                </a:solidFill>
                <a:highlight>
                  <a:srgbClr val="DADBF1"/>
                </a:highlight>
                <a:latin typeface="Times New Roman" panose="02020603050405020304" pitchFamily="18" charset="0"/>
                <a:ea typeface="Consolas" pitchFamily="34" charset="-122"/>
                <a:cs typeface="Times New Roman" panose="02020603050405020304" pitchFamily="18" charset="0"/>
              </a:rPr>
              <a:t>seaborn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7955161" y="4940141"/>
            <a:ext cx="5811203"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data visualization</a:t>
            </a:r>
            <a:endParaRPr lang="en-US" sz="1900" dirty="0">
              <a:latin typeface="Times New Roman" panose="02020603050405020304" pitchFamily="18" charset="0"/>
              <a:cs typeface="Times New Roman" panose="02020603050405020304" pitchFamily="18" charset="0"/>
            </a:endParaRPr>
          </a:p>
        </p:txBody>
      </p:sp>
      <p:sp>
        <p:nvSpPr>
          <p:cNvPr id="10" name="Text 5"/>
          <p:cNvSpPr/>
          <p:nvPr/>
        </p:nvSpPr>
        <p:spPr>
          <a:xfrm>
            <a:off x="6350437" y="5910739"/>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Times New Roman" panose="02020603050405020304" pitchFamily="18" charset="0"/>
                <a:ea typeface="Inter" pitchFamily="34" charset="-122"/>
                <a:cs typeface="Times New Roman" panose="02020603050405020304" pitchFamily="18" charset="0"/>
              </a:rPr>
              <a:t>Jupyter Notebook or Google Colab are great platforms for running EDA interactively.</a:t>
            </a:r>
            <a:endParaRPr lang="en-US" sz="19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F8B2F56-59E2-4921-3EA9-3B72EB0C2792}"/>
              </a:ext>
            </a:extLst>
          </p:cNvPr>
          <p:cNvPicPr>
            <a:picLocks noChangeAspect="1"/>
          </p:cNvPicPr>
          <p:nvPr/>
        </p:nvPicPr>
        <p:blipFill>
          <a:blip r:embed="rId6"/>
          <a:stretch>
            <a:fillRect/>
          </a:stretch>
        </p:blipFill>
        <p:spPr>
          <a:xfrm>
            <a:off x="12451385" y="7578511"/>
            <a:ext cx="2280102" cy="713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886"/>
          </a:xfrm>
          <a:prstGeom prst="rect">
            <a:avLst/>
          </a:prstGeom>
        </p:spPr>
      </p:pic>
      <p:sp>
        <p:nvSpPr>
          <p:cNvPr id="3" name="Text 0"/>
          <p:cNvSpPr/>
          <p:nvPr/>
        </p:nvSpPr>
        <p:spPr>
          <a:xfrm>
            <a:off x="6139220" y="512921"/>
            <a:ext cx="6640235" cy="466249"/>
          </a:xfrm>
          <a:prstGeom prst="rect">
            <a:avLst/>
          </a:prstGeom>
          <a:noFill/>
          <a:ln/>
        </p:spPr>
        <p:txBody>
          <a:bodyPr wrap="none" lIns="0" tIns="0" rIns="0" bIns="0" rtlCol="0" anchor="t"/>
          <a:lstStyle/>
          <a:p>
            <a:pPr marL="0" indent="0" algn="l">
              <a:lnSpc>
                <a:spcPts val="3650"/>
              </a:lnSpc>
              <a:buNone/>
            </a:pPr>
            <a:r>
              <a:rPr lang="en-US" sz="2900" b="1" dirty="0">
                <a:solidFill>
                  <a:srgbClr val="000000"/>
                </a:solidFill>
                <a:latin typeface="Times New Roman" panose="02020603050405020304" pitchFamily="18" charset="0"/>
                <a:ea typeface="Inter Bold" pitchFamily="34" charset="-122"/>
                <a:cs typeface="Times New Roman" panose="02020603050405020304" pitchFamily="18" charset="0"/>
              </a:rPr>
              <a:t>Mini Example: Food Delivery Dataset</a:t>
            </a:r>
            <a:endParaRPr lang="en-US" sz="2900" dirty="0">
              <a:latin typeface="Times New Roman" panose="02020603050405020304" pitchFamily="18" charset="0"/>
              <a:cs typeface="Times New Roman" panose="02020603050405020304" pitchFamily="18" charset="0"/>
            </a:endParaRPr>
          </a:p>
        </p:txBody>
      </p:sp>
      <p:sp>
        <p:nvSpPr>
          <p:cNvPr id="4" name="Text 1"/>
          <p:cNvSpPr/>
          <p:nvPr/>
        </p:nvSpPr>
        <p:spPr>
          <a:xfrm>
            <a:off x="6139220" y="1188958"/>
            <a:ext cx="7838361" cy="59697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Suppose you’re analyzing a dataset of food delivery orders. During EDA, you might discover:</a:t>
            </a:r>
            <a:endParaRPr lang="en-US" sz="1450" dirty="0">
              <a:latin typeface="Times New Roman" panose="02020603050405020304" pitchFamily="18" charset="0"/>
              <a:cs typeface="Times New Roman" panose="02020603050405020304" pitchFamily="18" charset="0"/>
            </a:endParaRPr>
          </a:p>
        </p:txBody>
      </p:sp>
      <p:sp>
        <p:nvSpPr>
          <p:cNvPr id="5" name="Shape 2"/>
          <p:cNvSpPr/>
          <p:nvPr/>
        </p:nvSpPr>
        <p:spPr>
          <a:xfrm>
            <a:off x="6139220" y="1995726"/>
            <a:ext cx="7838361" cy="1089779"/>
          </a:xfrm>
          <a:prstGeom prst="roundRect">
            <a:avLst>
              <a:gd name="adj" fmla="val 7189"/>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6333292" y="2189798"/>
            <a:ext cx="2331482" cy="2913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Inter Bold" pitchFamily="34" charset="-122"/>
                <a:cs typeface="Times New Roman" panose="02020603050405020304" pitchFamily="18" charset="0"/>
              </a:rPr>
              <a:t>Evening Orders</a:t>
            </a:r>
            <a:endParaRPr lang="en-US" sz="1800" dirty="0">
              <a:latin typeface="Times New Roman" panose="02020603050405020304" pitchFamily="18" charset="0"/>
              <a:cs typeface="Times New Roman" panose="02020603050405020304" pitchFamily="18" charset="0"/>
            </a:endParaRPr>
          </a:p>
        </p:txBody>
      </p:sp>
      <p:sp>
        <p:nvSpPr>
          <p:cNvPr id="7" name="Text 4"/>
          <p:cNvSpPr/>
          <p:nvPr/>
        </p:nvSpPr>
        <p:spPr>
          <a:xfrm>
            <a:off x="6333292" y="2592943"/>
            <a:ext cx="7450217" cy="29849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Most orders occur during the evening</a:t>
            </a:r>
            <a:endParaRPr lang="en-US" sz="1450" dirty="0">
              <a:latin typeface="Times New Roman" panose="02020603050405020304" pitchFamily="18" charset="0"/>
              <a:cs typeface="Times New Roman" panose="02020603050405020304" pitchFamily="18" charset="0"/>
            </a:endParaRPr>
          </a:p>
        </p:txBody>
      </p:sp>
      <p:sp>
        <p:nvSpPr>
          <p:cNvPr id="8" name="Shape 5"/>
          <p:cNvSpPr/>
          <p:nvPr/>
        </p:nvSpPr>
        <p:spPr>
          <a:xfrm>
            <a:off x="6139220" y="3271957"/>
            <a:ext cx="7838361" cy="1089779"/>
          </a:xfrm>
          <a:prstGeom prst="roundRect">
            <a:avLst>
              <a:gd name="adj" fmla="val 7189"/>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6"/>
          <p:cNvSpPr/>
          <p:nvPr/>
        </p:nvSpPr>
        <p:spPr>
          <a:xfrm>
            <a:off x="6333292" y="3466028"/>
            <a:ext cx="2331482" cy="2913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Inter Bold" pitchFamily="34" charset="-122"/>
                <a:cs typeface="Times New Roman" panose="02020603050405020304" pitchFamily="18" charset="0"/>
              </a:rPr>
              <a:t>Missing Data</a:t>
            </a:r>
            <a:endParaRPr lang="en-US" sz="1800" dirty="0">
              <a:latin typeface="Times New Roman" panose="02020603050405020304" pitchFamily="18" charset="0"/>
              <a:cs typeface="Times New Roman" panose="02020603050405020304" pitchFamily="18" charset="0"/>
            </a:endParaRPr>
          </a:p>
        </p:txBody>
      </p:sp>
      <p:sp>
        <p:nvSpPr>
          <p:cNvPr id="10" name="Text 7"/>
          <p:cNvSpPr/>
          <p:nvPr/>
        </p:nvSpPr>
        <p:spPr>
          <a:xfrm>
            <a:off x="6333292" y="3869174"/>
            <a:ext cx="7450217" cy="29849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Some records have missing delivery timestamps</a:t>
            </a:r>
            <a:endParaRPr lang="en-US" sz="1450" dirty="0">
              <a:latin typeface="Times New Roman" panose="02020603050405020304" pitchFamily="18" charset="0"/>
              <a:cs typeface="Times New Roman" panose="02020603050405020304" pitchFamily="18" charset="0"/>
            </a:endParaRPr>
          </a:p>
        </p:txBody>
      </p:sp>
      <p:sp>
        <p:nvSpPr>
          <p:cNvPr id="11" name="Shape 8"/>
          <p:cNvSpPr/>
          <p:nvPr/>
        </p:nvSpPr>
        <p:spPr>
          <a:xfrm>
            <a:off x="6139220" y="4548187"/>
            <a:ext cx="7838361" cy="1089779"/>
          </a:xfrm>
          <a:prstGeom prst="roundRect">
            <a:avLst>
              <a:gd name="adj" fmla="val 7189"/>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9"/>
          <p:cNvSpPr/>
          <p:nvPr/>
        </p:nvSpPr>
        <p:spPr>
          <a:xfrm>
            <a:off x="6333292" y="4742259"/>
            <a:ext cx="2331482" cy="2913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Inter Bold" pitchFamily="34" charset="-122"/>
                <a:cs typeface="Times New Roman" panose="02020603050405020304" pitchFamily="18" charset="0"/>
              </a:rPr>
              <a:t>High Prices</a:t>
            </a:r>
            <a:endParaRPr lang="en-US" sz="1800" dirty="0">
              <a:latin typeface="Times New Roman" panose="02020603050405020304" pitchFamily="18" charset="0"/>
              <a:cs typeface="Times New Roman" panose="02020603050405020304" pitchFamily="18" charset="0"/>
            </a:endParaRPr>
          </a:p>
        </p:txBody>
      </p:sp>
      <p:sp>
        <p:nvSpPr>
          <p:cNvPr id="13" name="Text 10"/>
          <p:cNvSpPr/>
          <p:nvPr/>
        </p:nvSpPr>
        <p:spPr>
          <a:xfrm>
            <a:off x="6333292" y="5145405"/>
            <a:ext cx="7450217" cy="29849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A few prices are suspiciously high</a:t>
            </a:r>
            <a:endParaRPr lang="en-US" sz="1450" dirty="0">
              <a:latin typeface="Times New Roman" panose="02020603050405020304" pitchFamily="18" charset="0"/>
              <a:cs typeface="Times New Roman" panose="02020603050405020304" pitchFamily="18" charset="0"/>
            </a:endParaRPr>
          </a:p>
        </p:txBody>
      </p:sp>
      <p:sp>
        <p:nvSpPr>
          <p:cNvPr id="14" name="Shape 11"/>
          <p:cNvSpPr/>
          <p:nvPr/>
        </p:nvSpPr>
        <p:spPr>
          <a:xfrm>
            <a:off x="6139220" y="5824418"/>
            <a:ext cx="7838361" cy="1089779"/>
          </a:xfrm>
          <a:prstGeom prst="roundRect">
            <a:avLst>
              <a:gd name="adj" fmla="val 7189"/>
            </a:avLst>
          </a:prstGeom>
          <a:solidFill>
            <a:srgbClr val="DADBF1"/>
          </a:solidFill>
          <a:ln w="7620">
            <a:solidFill>
              <a:srgbClr val="C0C1D7"/>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12"/>
          <p:cNvSpPr/>
          <p:nvPr/>
        </p:nvSpPr>
        <p:spPr>
          <a:xfrm>
            <a:off x="6333292" y="6018490"/>
            <a:ext cx="2331482" cy="2913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Inter Bold" pitchFamily="34" charset="-122"/>
                <a:cs typeface="Times New Roman" panose="02020603050405020304" pitchFamily="18" charset="0"/>
              </a:rPr>
              <a:t>Customer Insights</a:t>
            </a:r>
            <a:endParaRPr lang="en-US" sz="1800" dirty="0">
              <a:latin typeface="Times New Roman" panose="02020603050405020304" pitchFamily="18" charset="0"/>
              <a:cs typeface="Times New Roman" panose="02020603050405020304" pitchFamily="18" charset="0"/>
            </a:endParaRPr>
          </a:p>
        </p:txBody>
      </p:sp>
      <p:sp>
        <p:nvSpPr>
          <p:cNvPr id="16" name="Text 13"/>
          <p:cNvSpPr/>
          <p:nvPr/>
        </p:nvSpPr>
        <p:spPr>
          <a:xfrm>
            <a:off x="6333292" y="6421636"/>
            <a:ext cx="7450217" cy="29849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Customers from specific cities order more frequently</a:t>
            </a:r>
            <a:endParaRPr lang="en-US" sz="1450" dirty="0">
              <a:latin typeface="Times New Roman" panose="02020603050405020304" pitchFamily="18" charset="0"/>
              <a:cs typeface="Times New Roman" panose="02020603050405020304" pitchFamily="18" charset="0"/>
            </a:endParaRPr>
          </a:p>
        </p:txBody>
      </p:sp>
      <p:sp>
        <p:nvSpPr>
          <p:cNvPr id="17" name="Text 14"/>
          <p:cNvSpPr/>
          <p:nvPr/>
        </p:nvSpPr>
        <p:spPr>
          <a:xfrm>
            <a:off x="6139220" y="7123986"/>
            <a:ext cx="7838361" cy="59697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Inter" pitchFamily="34" charset="-122"/>
                <a:cs typeface="Times New Roman" panose="02020603050405020304" pitchFamily="18" charset="0"/>
              </a:rPr>
              <a:t>These insights are valuable, actionable, and would be easily missed without a proper EDA process.</a:t>
            </a:r>
            <a:endParaRPr lang="en-US" sz="145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A8D5F6A0-C11E-6285-9A9F-B83982DC1A42}"/>
              </a:ext>
            </a:extLst>
          </p:cNvPr>
          <p:cNvPicPr>
            <a:picLocks noChangeAspect="1"/>
          </p:cNvPicPr>
          <p:nvPr/>
        </p:nvPicPr>
        <p:blipFill>
          <a:blip r:embed="rId4"/>
          <a:stretch>
            <a:fillRect/>
          </a:stretch>
        </p:blipFill>
        <p:spPr>
          <a:xfrm>
            <a:off x="12374049" y="7520592"/>
            <a:ext cx="2280102" cy="713294"/>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TotalTime>
  <Words>570</Words>
  <Application>Microsoft Office PowerPoint</Application>
  <PresentationFormat>Custom</PresentationFormat>
  <Paragraphs>94</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Consolas</vt:lpstr>
      <vt:lpstr>Inter</vt:lpstr>
      <vt:lpstr>Inter Bold</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(SP24-BBD-026) AWAIS MANZOOR</cp:lastModifiedBy>
  <cp:revision>2</cp:revision>
  <dcterms:created xsi:type="dcterms:W3CDTF">2025-05-21T20:51:37Z</dcterms:created>
  <dcterms:modified xsi:type="dcterms:W3CDTF">2025-05-22T11:04:36Z</dcterms:modified>
</cp:coreProperties>
</file>